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6E21"/>
    <a:srgbClr val="360DE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6" autoAdjust="0"/>
    <p:restoredTop sz="94671"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15192"/>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545EB76-07EE-461D-8025-09E7922CDD28}" type="datetimeFigureOut">
              <a:rPr lang="en-US" smtClean="0"/>
              <a:pPr/>
              <a:t>15-Jan-15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7B740461-7530-4EEF-BA80-2C3792622A9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45EB76-07EE-461D-8025-09E7922CDD28}"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0461-7530-4EEF-BA80-2C3792622A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545EB76-07EE-461D-8025-09E7922CDD28}"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0461-7530-4EEF-BA80-2C3792622A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545EB76-07EE-461D-8025-09E7922CDD28}" type="datetimeFigureOut">
              <a:rPr lang="en-US" smtClean="0"/>
              <a:pPr/>
              <a:t>15-Jan-15</a:t>
            </a:fld>
            <a:endParaRPr lang="en-US"/>
          </a:p>
        </p:txBody>
      </p:sp>
      <p:sp>
        <p:nvSpPr>
          <p:cNvPr id="9" name="Slide Number Placeholder 8"/>
          <p:cNvSpPr>
            <a:spLocks noGrp="1"/>
          </p:cNvSpPr>
          <p:nvPr>
            <p:ph type="sldNum" sz="quarter" idx="15"/>
          </p:nvPr>
        </p:nvSpPr>
        <p:spPr/>
        <p:txBody>
          <a:bodyPr rtlCol="0"/>
          <a:lstStyle/>
          <a:p>
            <a:fld id="{7B740461-7530-4EEF-BA80-2C3792622A9E}"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545EB76-07EE-461D-8025-09E7922CDD28}" type="datetimeFigureOut">
              <a:rPr lang="en-US" smtClean="0"/>
              <a:pPr/>
              <a:t>15-Jan-15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7B740461-7530-4EEF-BA80-2C3792622A9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545EB76-07EE-461D-8025-09E7922CDD28}" type="datetimeFigureOut">
              <a:rPr lang="en-US" smtClean="0"/>
              <a:pPr/>
              <a:t>15-Jan-15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40461-7530-4EEF-BA80-2C3792622A9E}"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545EB76-07EE-461D-8025-09E7922CDD28}" type="datetimeFigureOut">
              <a:rPr lang="en-US" smtClean="0"/>
              <a:pPr/>
              <a:t>15-Jan-15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740461-7530-4EEF-BA80-2C3792622A9E}"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545EB76-07EE-461D-8025-09E7922CDD28}" type="datetimeFigureOut">
              <a:rPr lang="en-US" smtClean="0"/>
              <a:pPr/>
              <a:t>15-Jan-15</a:t>
            </a:fld>
            <a:endParaRPr lang="en-US"/>
          </a:p>
        </p:txBody>
      </p:sp>
      <p:sp>
        <p:nvSpPr>
          <p:cNvPr id="7" name="Slide Number Placeholder 6"/>
          <p:cNvSpPr>
            <a:spLocks noGrp="1"/>
          </p:cNvSpPr>
          <p:nvPr>
            <p:ph type="sldNum" sz="quarter" idx="11"/>
          </p:nvPr>
        </p:nvSpPr>
        <p:spPr/>
        <p:txBody>
          <a:bodyPr rtlCol="0"/>
          <a:lstStyle/>
          <a:p>
            <a:fld id="{7B740461-7530-4EEF-BA80-2C3792622A9E}"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45EB76-07EE-461D-8025-09E7922CDD28}" type="datetimeFigureOut">
              <a:rPr lang="en-US" smtClean="0"/>
              <a:pPr/>
              <a:t>15-Jan-15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740461-7530-4EEF-BA80-2C3792622A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545EB76-07EE-461D-8025-09E7922CDD28}" type="datetimeFigureOut">
              <a:rPr lang="en-US" smtClean="0"/>
              <a:pPr/>
              <a:t>15-Jan-15</a:t>
            </a:fld>
            <a:endParaRPr lang="en-US"/>
          </a:p>
        </p:txBody>
      </p:sp>
      <p:sp>
        <p:nvSpPr>
          <p:cNvPr id="22" name="Slide Number Placeholder 21"/>
          <p:cNvSpPr>
            <a:spLocks noGrp="1"/>
          </p:cNvSpPr>
          <p:nvPr>
            <p:ph type="sldNum" sz="quarter" idx="15"/>
          </p:nvPr>
        </p:nvSpPr>
        <p:spPr/>
        <p:txBody>
          <a:bodyPr rtlCol="0"/>
          <a:lstStyle/>
          <a:p>
            <a:fld id="{7B740461-7530-4EEF-BA80-2C3792622A9E}"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545EB76-07EE-461D-8025-09E7922CDD28}" type="datetimeFigureOut">
              <a:rPr lang="en-US" smtClean="0"/>
              <a:pPr/>
              <a:t>15-Jan-15</a:t>
            </a:fld>
            <a:endParaRPr lang="en-US"/>
          </a:p>
        </p:txBody>
      </p:sp>
      <p:sp>
        <p:nvSpPr>
          <p:cNvPr id="18" name="Slide Number Placeholder 17"/>
          <p:cNvSpPr>
            <a:spLocks noGrp="1"/>
          </p:cNvSpPr>
          <p:nvPr>
            <p:ph type="sldNum" sz="quarter" idx="11"/>
          </p:nvPr>
        </p:nvSpPr>
        <p:spPr/>
        <p:txBody>
          <a:bodyPr rtlCol="0"/>
          <a:lstStyle/>
          <a:p>
            <a:fld id="{7B740461-7530-4EEF-BA80-2C3792622A9E}"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545EB76-07EE-461D-8025-09E7922CDD28}" type="datetimeFigureOut">
              <a:rPr lang="en-US" smtClean="0"/>
              <a:pPr/>
              <a:t>15-Jan-15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B740461-7530-4EEF-BA80-2C3792622A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362200"/>
            <a:ext cx="7772400" cy="4343400"/>
          </a:xfrm>
        </p:spPr>
        <p:txBody>
          <a:bodyPr>
            <a:normAutofit fontScale="70000" lnSpcReduction="20000"/>
          </a:bodyPr>
          <a:lstStyle/>
          <a:p>
            <a:pPr algn="ctr"/>
            <a:endParaRPr lang="en-US" sz="7200" dirty="0">
              <a:latin typeface="Times New Roman" pitchFamily="18" charset="0"/>
              <a:cs typeface="Times New Roman" pitchFamily="18" charset="0"/>
            </a:endParaRPr>
          </a:p>
          <a:p>
            <a:pPr algn="ctr"/>
            <a:r>
              <a:rPr lang="en-US" sz="7200" dirty="0">
                <a:latin typeface="Times New Roman" pitchFamily="18" charset="0"/>
                <a:cs typeface="Times New Roman" pitchFamily="18" charset="0"/>
              </a:rPr>
              <a:t>EXAMINATION </a:t>
            </a:r>
            <a:r>
              <a:rPr lang="en-US" sz="7200" dirty="0" smtClean="0">
                <a:latin typeface="Times New Roman" pitchFamily="18" charset="0"/>
                <a:cs typeface="Times New Roman" pitchFamily="18" charset="0"/>
              </a:rPr>
              <a:t>SKILLS</a:t>
            </a:r>
          </a:p>
          <a:p>
            <a:pPr algn="ctr"/>
            <a:endParaRPr lang="en-US" sz="7200" dirty="0">
              <a:latin typeface="Times New Roman" pitchFamily="18" charset="0"/>
              <a:cs typeface="Times New Roman" pitchFamily="18" charset="0"/>
            </a:endParaRPr>
          </a:p>
          <a:p>
            <a:r>
              <a:rPr lang="en-US" sz="7200" dirty="0">
                <a:latin typeface="Times New Roman" pitchFamily="18" charset="0"/>
                <a:cs typeface="Times New Roman" pitchFamily="18" charset="0"/>
              </a:rPr>
              <a:t/>
            </a:r>
            <a:br>
              <a:rPr lang="en-US" sz="7200" dirty="0">
                <a:latin typeface="Times New Roman" pitchFamily="18" charset="0"/>
                <a:cs typeface="Times New Roman" pitchFamily="18" charset="0"/>
              </a:rPr>
            </a:br>
            <a:endParaRPr lang="en-US" sz="7200" dirty="0">
              <a:latin typeface="Times New Roman" pitchFamily="18" charset="0"/>
              <a:cs typeface="Times New Roman" pitchFamily="18" charset="0"/>
            </a:endParaRPr>
          </a:p>
        </p:txBody>
      </p:sp>
      <p:pic>
        <p:nvPicPr>
          <p:cNvPr id="4" name="Picture 3" descr="C:\Users\USER\Desktop\150px-UNISEL_logo.png"/>
          <p:cNvPicPr/>
          <p:nvPr/>
        </p:nvPicPr>
        <p:blipFill>
          <a:blip r:embed="rId2" cstate="print"/>
          <a:srcRect/>
          <a:stretch>
            <a:fillRect/>
          </a:stretch>
        </p:blipFill>
        <p:spPr bwMode="auto">
          <a:xfrm>
            <a:off x="1905000" y="381000"/>
            <a:ext cx="4724400" cy="1371600"/>
          </a:xfrm>
          <a:prstGeom prst="rect">
            <a:avLst/>
          </a:prstGeom>
          <a:noFill/>
          <a:ln w="9525">
            <a:noFill/>
            <a:miter lim="800000"/>
            <a:headEnd/>
            <a:tailEnd/>
          </a:ln>
        </p:spPr>
      </p:pic>
    </p:spTree>
    <p:extLst>
      <p:ext uri="{BB962C8B-B14F-4D97-AF65-F5344CB8AC3E}">
        <p14:creationId xmlns:p14="http://schemas.microsoft.com/office/powerpoint/2010/main" xmlns="" val="1870173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80">
                                          <p:stCondLst>
                                            <p:cond delay="0"/>
                                          </p:stCondLst>
                                        </p:cTn>
                                        <p:tgtEl>
                                          <p:spTgt spid="3">
                                            <p:txEl>
                                              <p:pRg st="1" end="1"/>
                                            </p:txEl>
                                          </p:spTgt>
                                        </p:tgtEl>
                                      </p:cBhvr>
                                    </p:animEffect>
                                    <p:anim calcmode="lin" valueType="num">
                                      <p:cBhvr>
                                        <p:cTn id="13"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1" end="1"/>
                                            </p:txEl>
                                          </p:spTgt>
                                        </p:tgtEl>
                                      </p:cBhvr>
                                      <p:to x="100000" y="60000"/>
                                    </p:animScale>
                                    <p:animScale>
                                      <p:cBhvr>
                                        <p:cTn id="19" dur="166" decel="50000">
                                          <p:stCondLst>
                                            <p:cond delay="676"/>
                                          </p:stCondLst>
                                        </p:cTn>
                                        <p:tgtEl>
                                          <p:spTgt spid="3">
                                            <p:txEl>
                                              <p:pRg st="1" end="1"/>
                                            </p:txEl>
                                          </p:spTgt>
                                        </p:tgtEl>
                                      </p:cBhvr>
                                      <p:to x="100000" y="100000"/>
                                    </p:animScale>
                                    <p:animScale>
                                      <p:cBhvr>
                                        <p:cTn id="20" dur="26">
                                          <p:stCondLst>
                                            <p:cond delay="1312"/>
                                          </p:stCondLst>
                                        </p:cTn>
                                        <p:tgtEl>
                                          <p:spTgt spid="3">
                                            <p:txEl>
                                              <p:pRg st="1" end="1"/>
                                            </p:txEl>
                                          </p:spTgt>
                                        </p:tgtEl>
                                      </p:cBhvr>
                                      <p:to x="100000" y="80000"/>
                                    </p:animScale>
                                    <p:animScale>
                                      <p:cBhvr>
                                        <p:cTn id="21" dur="166" decel="50000">
                                          <p:stCondLst>
                                            <p:cond delay="1338"/>
                                          </p:stCondLst>
                                        </p:cTn>
                                        <p:tgtEl>
                                          <p:spTgt spid="3">
                                            <p:txEl>
                                              <p:pRg st="1" end="1"/>
                                            </p:txEl>
                                          </p:spTgt>
                                        </p:tgtEl>
                                      </p:cBhvr>
                                      <p:to x="100000" y="100000"/>
                                    </p:animScale>
                                    <p:animScale>
                                      <p:cBhvr>
                                        <p:cTn id="22" dur="26">
                                          <p:stCondLst>
                                            <p:cond delay="1642"/>
                                          </p:stCondLst>
                                        </p:cTn>
                                        <p:tgtEl>
                                          <p:spTgt spid="3">
                                            <p:txEl>
                                              <p:pRg st="1" end="1"/>
                                            </p:txEl>
                                          </p:spTgt>
                                        </p:tgtEl>
                                      </p:cBhvr>
                                      <p:to x="100000" y="90000"/>
                                    </p:animScale>
                                    <p:animScale>
                                      <p:cBhvr>
                                        <p:cTn id="23" dur="166" decel="50000">
                                          <p:stCondLst>
                                            <p:cond delay="1668"/>
                                          </p:stCondLst>
                                        </p:cTn>
                                        <p:tgtEl>
                                          <p:spTgt spid="3">
                                            <p:txEl>
                                              <p:pRg st="1" end="1"/>
                                            </p:txEl>
                                          </p:spTgt>
                                        </p:tgtEl>
                                      </p:cBhvr>
                                      <p:to x="100000" y="100000"/>
                                    </p:animScale>
                                    <p:animScale>
                                      <p:cBhvr>
                                        <p:cTn id="24" dur="26">
                                          <p:stCondLst>
                                            <p:cond delay="1808"/>
                                          </p:stCondLst>
                                        </p:cTn>
                                        <p:tgtEl>
                                          <p:spTgt spid="3">
                                            <p:txEl>
                                              <p:pRg st="1" end="1"/>
                                            </p:txEl>
                                          </p:spTgt>
                                        </p:tgtEl>
                                      </p:cBhvr>
                                      <p:to x="100000" y="95000"/>
                                    </p:animScale>
                                    <p:animScale>
                                      <p:cBhvr>
                                        <p:cTn id="25" dur="166" decel="50000">
                                          <p:stCondLst>
                                            <p:cond delay="1834"/>
                                          </p:stCondLst>
                                        </p:cTn>
                                        <p:tgtEl>
                                          <p:spTgt spid="3">
                                            <p:txEl>
                                              <p:pRg st="1" end="1"/>
                                            </p:txEl>
                                          </p:spTgt>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wipe(down)">
                                      <p:cBhvr>
                                        <p:cTn id="28" dur="580">
                                          <p:stCondLst>
                                            <p:cond delay="0"/>
                                          </p:stCondLst>
                                        </p:cTn>
                                        <p:tgtEl>
                                          <p:spTgt spid="3">
                                            <p:txEl>
                                              <p:pRg st="3" end="3"/>
                                            </p:txEl>
                                          </p:spTgt>
                                        </p:tgtEl>
                                      </p:cBhvr>
                                    </p:animEffect>
                                    <p:anim calcmode="lin" valueType="num">
                                      <p:cBhvr>
                                        <p:cTn id="29"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3">
                                            <p:txEl>
                                              <p:pRg st="3" end="3"/>
                                            </p:txEl>
                                          </p:spTgt>
                                        </p:tgtEl>
                                      </p:cBhvr>
                                      <p:to x="100000" y="60000"/>
                                    </p:animScale>
                                    <p:animScale>
                                      <p:cBhvr>
                                        <p:cTn id="35" dur="166" decel="50000">
                                          <p:stCondLst>
                                            <p:cond delay="676"/>
                                          </p:stCondLst>
                                        </p:cTn>
                                        <p:tgtEl>
                                          <p:spTgt spid="3">
                                            <p:txEl>
                                              <p:pRg st="3" end="3"/>
                                            </p:txEl>
                                          </p:spTgt>
                                        </p:tgtEl>
                                      </p:cBhvr>
                                      <p:to x="100000" y="100000"/>
                                    </p:animScale>
                                    <p:animScale>
                                      <p:cBhvr>
                                        <p:cTn id="36" dur="26">
                                          <p:stCondLst>
                                            <p:cond delay="1312"/>
                                          </p:stCondLst>
                                        </p:cTn>
                                        <p:tgtEl>
                                          <p:spTgt spid="3">
                                            <p:txEl>
                                              <p:pRg st="3" end="3"/>
                                            </p:txEl>
                                          </p:spTgt>
                                        </p:tgtEl>
                                      </p:cBhvr>
                                      <p:to x="100000" y="80000"/>
                                    </p:animScale>
                                    <p:animScale>
                                      <p:cBhvr>
                                        <p:cTn id="37" dur="166" decel="50000">
                                          <p:stCondLst>
                                            <p:cond delay="1338"/>
                                          </p:stCondLst>
                                        </p:cTn>
                                        <p:tgtEl>
                                          <p:spTgt spid="3">
                                            <p:txEl>
                                              <p:pRg st="3" end="3"/>
                                            </p:txEl>
                                          </p:spTgt>
                                        </p:tgtEl>
                                      </p:cBhvr>
                                      <p:to x="100000" y="100000"/>
                                    </p:animScale>
                                    <p:animScale>
                                      <p:cBhvr>
                                        <p:cTn id="38" dur="26">
                                          <p:stCondLst>
                                            <p:cond delay="1642"/>
                                          </p:stCondLst>
                                        </p:cTn>
                                        <p:tgtEl>
                                          <p:spTgt spid="3">
                                            <p:txEl>
                                              <p:pRg st="3" end="3"/>
                                            </p:txEl>
                                          </p:spTgt>
                                        </p:tgtEl>
                                      </p:cBhvr>
                                      <p:to x="100000" y="90000"/>
                                    </p:animScale>
                                    <p:animScale>
                                      <p:cBhvr>
                                        <p:cTn id="39" dur="166" decel="50000">
                                          <p:stCondLst>
                                            <p:cond delay="1668"/>
                                          </p:stCondLst>
                                        </p:cTn>
                                        <p:tgtEl>
                                          <p:spTgt spid="3">
                                            <p:txEl>
                                              <p:pRg st="3" end="3"/>
                                            </p:txEl>
                                          </p:spTgt>
                                        </p:tgtEl>
                                      </p:cBhvr>
                                      <p:to x="100000" y="100000"/>
                                    </p:animScale>
                                    <p:animScale>
                                      <p:cBhvr>
                                        <p:cTn id="40" dur="26">
                                          <p:stCondLst>
                                            <p:cond delay="1808"/>
                                          </p:stCondLst>
                                        </p:cTn>
                                        <p:tgtEl>
                                          <p:spTgt spid="3">
                                            <p:txEl>
                                              <p:pRg st="3" end="3"/>
                                            </p:txEl>
                                          </p:spTgt>
                                        </p:tgtEl>
                                      </p:cBhvr>
                                      <p:to x="100000" y="95000"/>
                                    </p:animScale>
                                    <p:animScale>
                                      <p:cBhvr>
                                        <p:cTn id="41"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1">
                    <a:lumMod val="75000"/>
                  </a:schemeClr>
                </a:solidFill>
                <a:latin typeface="Monotype Corsiva" pitchFamily="66" charset="0"/>
              </a:rPr>
              <a:t>EXAMINATION  INSTRUCTIONS</a:t>
            </a:r>
            <a:endParaRPr lang="en-US" sz="3600"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p:txBody>
          <a:bodyPr>
            <a:normAutofit/>
          </a:bodyPr>
          <a:lstStyle/>
          <a:p>
            <a:endParaRPr lang="en-US" dirty="0" smtClean="0"/>
          </a:p>
          <a:p>
            <a:endParaRPr lang="en-US" dirty="0"/>
          </a:p>
          <a:p>
            <a:r>
              <a:rPr lang="en-US" dirty="0" smtClean="0">
                <a:latin typeface="Times New Roman" pitchFamily="18" charset="0"/>
                <a:cs typeface="Times New Roman" pitchFamily="18" charset="0"/>
              </a:rPr>
              <a:t>Every </a:t>
            </a:r>
            <a:r>
              <a:rPr lang="en-US" dirty="0">
                <a:latin typeface="Times New Roman" pitchFamily="18" charset="0"/>
                <a:cs typeface="Times New Roman" pitchFamily="18" charset="0"/>
              </a:rPr>
              <a:t>test or examination has instructions. These are usually printed on the examination cover sheet. It is very important that you study them in detail before you start writing</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1043920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1">
                    <a:lumMod val="75000"/>
                  </a:schemeClr>
                </a:solidFill>
                <a:latin typeface="Monotype Corsiva" pitchFamily="66" charset="0"/>
              </a:rPr>
              <a:t>EXAMINATION  QUESTIONS</a:t>
            </a:r>
            <a:endParaRPr lang="en-US" sz="3600"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a:xfrm>
            <a:off x="457200" y="1600200"/>
            <a:ext cx="7848600" cy="4873752"/>
          </a:xfrm>
        </p:spPr>
        <p:txBody>
          <a:bodyPr/>
          <a:lstStyle/>
          <a:p>
            <a:r>
              <a:rPr lang="en-US" dirty="0">
                <a:latin typeface="Times New Roman" pitchFamily="18" charset="0"/>
                <a:cs typeface="Times New Roman" pitchFamily="18" charset="0"/>
              </a:rPr>
              <a:t>When you look at an examination question read it more than once so you are absolutely clear about what is required. Identify the scope of the question, how much detail will the answer require</a:t>
            </a:r>
            <a:r>
              <a:rPr lang="en-US" dirty="0" smtClean="0">
                <a:latin typeface="Times New Roman" pitchFamily="18" charset="0"/>
                <a:cs typeface="Times New Roman" pitchFamily="18" charset="0"/>
              </a:rPr>
              <a:t>?</a:t>
            </a:r>
          </a:p>
          <a:p>
            <a:pPr marL="0" indent="0">
              <a:buNone/>
            </a:pP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For the important questions, before you put pen to paper, spend a few minutes developing a small plan or outline to your answer. This way you can create a structured answer that covers all the information you have learned in a </a:t>
            </a:r>
            <a:r>
              <a:rPr lang="en-US" dirty="0" smtClean="0">
                <a:latin typeface="Times New Roman" pitchFamily="18" charset="0"/>
                <a:cs typeface="Times New Roman" pitchFamily="18" charset="0"/>
              </a:rPr>
              <a:t>logical manner.</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41097516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7467600" cy="1325562"/>
          </a:xfrm>
        </p:spPr>
        <p:txBody>
          <a:bodyPr>
            <a:normAutofit/>
          </a:bodyPr>
          <a:lstStyle/>
          <a:p>
            <a:pPr algn="ctr"/>
            <a:r>
              <a:rPr lang="en-US" sz="6600" dirty="0" smtClean="0">
                <a:solidFill>
                  <a:schemeClr val="accent1">
                    <a:lumMod val="75000"/>
                  </a:schemeClr>
                </a:solidFill>
                <a:latin typeface="Monotype Corsiva" pitchFamily="66" charset="0"/>
              </a:rPr>
              <a:t>THANK YOU</a:t>
            </a:r>
            <a:endParaRPr lang="en-US" sz="6600" dirty="0">
              <a:solidFill>
                <a:schemeClr val="accent1">
                  <a:lumMod val="75000"/>
                </a:schemeClr>
              </a:solidFill>
              <a:latin typeface="Monotype Corsiva" pitchFamily="66" charset="0"/>
            </a:endParaRPr>
          </a:p>
        </p:txBody>
      </p:sp>
    </p:spTree>
    <p:extLst>
      <p:ext uri="{BB962C8B-B14F-4D97-AF65-F5344CB8AC3E}">
        <p14:creationId xmlns:p14="http://schemas.microsoft.com/office/powerpoint/2010/main" xmlns="" val="38693312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chemeClr val="accent1">
                    <a:lumMod val="75000"/>
                  </a:schemeClr>
                </a:solidFill>
                <a:latin typeface="Monotype Corsiva" pitchFamily="66" charset="0"/>
              </a:rPr>
              <a:t>INTRODUCTION</a:t>
            </a:r>
            <a:endParaRPr lang="en-US" sz="3600" b="1"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p:txBody>
          <a:bodyPr/>
          <a:lstStyle/>
          <a:p>
            <a:r>
              <a:rPr lang="en-US" dirty="0">
                <a:latin typeface="Times New Roman" pitchFamily="18" charset="0"/>
                <a:cs typeface="Times New Roman" pitchFamily="18" charset="0"/>
              </a:rPr>
              <a:t>What is </a:t>
            </a:r>
            <a:r>
              <a:rPr lang="en-US" dirty="0" smtClean="0">
                <a:latin typeface="Times New Roman" pitchFamily="18" charset="0"/>
                <a:cs typeface="Times New Roman" pitchFamily="18" charset="0"/>
              </a:rPr>
              <a:t>examination ? </a:t>
            </a:r>
          </a:p>
          <a:p>
            <a:pPr marL="0" indent="0">
              <a:buNone/>
            </a:pPr>
            <a:endParaRPr lang="en-US" dirty="0" smtClean="0">
              <a:latin typeface="Times New Roman" pitchFamily="18" charset="0"/>
              <a:cs typeface="Times New Roman" pitchFamily="18" charset="0"/>
            </a:endParaRPr>
          </a:p>
          <a:p>
            <a:pPr>
              <a:buFont typeface="Courier New" pitchFamily="49" charset="0"/>
              <a:buChar char="o"/>
            </a:pPr>
            <a:r>
              <a:rPr lang="en-US" sz="2000" dirty="0" smtClean="0">
                <a:latin typeface="Times New Roman" pitchFamily="18" charset="0"/>
                <a:cs typeface="Times New Roman" pitchFamily="18" charset="0"/>
              </a:rPr>
              <a:t>An </a:t>
            </a:r>
            <a:r>
              <a:rPr lang="en-US" sz="2000" dirty="0">
                <a:latin typeface="Times New Roman" pitchFamily="18" charset="0"/>
                <a:cs typeface="Times New Roman" pitchFamily="18" charset="0"/>
              </a:rPr>
              <a:t>examination is an assessment intended to measure a test taker`s knowledge , skills , aptitude or his physical fitness</a:t>
            </a:r>
            <a:r>
              <a:rPr lang="en-US" sz="2000" dirty="0" smtClean="0">
                <a:latin typeface="Times New Roman" pitchFamily="18" charset="0"/>
                <a:cs typeface="Times New Roman" pitchFamily="18" charset="0"/>
              </a:rPr>
              <a:t>.</a:t>
            </a:r>
          </a:p>
          <a:p>
            <a:pPr marL="0" indent="0">
              <a:buNone/>
            </a:pPr>
            <a:endParaRPr lang="en-US" dirty="0" smtClean="0"/>
          </a:p>
          <a:p>
            <a:pPr marL="0" indent="0">
              <a:buNone/>
            </a:pPr>
            <a:endParaRPr lang="en-US" dirty="0"/>
          </a:p>
          <a:p>
            <a:r>
              <a:rPr lang="en-US" dirty="0" smtClean="0">
                <a:latin typeface="Times New Roman" pitchFamily="18" charset="0"/>
                <a:cs typeface="Times New Roman" pitchFamily="18" charset="0"/>
              </a:rPr>
              <a:t>What is skills ?</a:t>
            </a:r>
          </a:p>
          <a:p>
            <a:pPr marL="0" indent="0">
              <a:buNone/>
            </a:pPr>
            <a:endParaRPr lang="en-US" dirty="0" smtClean="0">
              <a:latin typeface="Times New Roman" pitchFamily="18" charset="0"/>
              <a:cs typeface="Times New Roman" pitchFamily="18" charset="0"/>
            </a:endParaRPr>
          </a:p>
          <a:p>
            <a:pPr>
              <a:buFont typeface="Courier New" pitchFamily="49" charset="0"/>
              <a:buChar char="o"/>
            </a:pPr>
            <a:r>
              <a:rPr lang="en-US" sz="2000" dirty="0" smtClean="0">
                <a:latin typeface="Times New Roman" pitchFamily="18" charset="0"/>
                <a:cs typeface="Times New Roman" pitchFamily="18" charset="0"/>
              </a:rPr>
              <a:t>Skills </a:t>
            </a:r>
            <a:r>
              <a:rPr lang="en-US" sz="2000" dirty="0">
                <a:latin typeface="Times New Roman" pitchFamily="18" charset="0"/>
                <a:cs typeface="Times New Roman" pitchFamily="18" charset="0"/>
              </a:rPr>
              <a:t>is an ability and capacity acquired through deliberate , systematic , and sustained effort to smoothly and adaptively carryout complex activities based on things and people through cognitive skills , technical skills and interpersonal skills.</a:t>
            </a:r>
          </a:p>
        </p:txBody>
      </p:sp>
    </p:spTree>
    <p:extLst>
      <p:ext uri="{BB962C8B-B14F-4D97-AF65-F5344CB8AC3E}">
        <p14:creationId xmlns:p14="http://schemas.microsoft.com/office/powerpoint/2010/main" xmlns="" val="1929939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990600"/>
          </a:xfrm>
        </p:spPr>
        <p:txBody>
          <a:bodyPr>
            <a:normAutofit/>
          </a:bodyPr>
          <a:lstStyle/>
          <a:p>
            <a:r>
              <a:rPr lang="en-US" sz="3600" b="1" dirty="0" smtClean="0">
                <a:solidFill>
                  <a:schemeClr val="accent1">
                    <a:lumMod val="75000"/>
                  </a:schemeClr>
                </a:solidFill>
                <a:latin typeface="Monotype Corsiva" pitchFamily="66" charset="0"/>
              </a:rPr>
              <a:t>Initial preparation</a:t>
            </a:r>
            <a:endParaRPr lang="en-US" sz="3600" b="1"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a:xfrm>
            <a:off x="457200" y="1295400"/>
            <a:ext cx="7467600" cy="5181600"/>
          </a:xfrm>
        </p:spPr>
        <p:txBody>
          <a:bodyPr>
            <a:normAutofit fontScale="92500"/>
          </a:bodyPr>
          <a:lstStyle/>
          <a:p>
            <a:r>
              <a:rPr lang="en-US" sz="2600" dirty="0">
                <a:latin typeface="Times New Roman" pitchFamily="18" charset="0"/>
                <a:cs typeface="Times New Roman" pitchFamily="18" charset="0"/>
              </a:rPr>
              <a:t>Preparing for the examination begins right from the start. This is the best course of </a:t>
            </a:r>
            <a:r>
              <a:rPr lang="en-US" sz="2600" dirty="0" smtClean="0">
                <a:latin typeface="Times New Roman" pitchFamily="18" charset="0"/>
                <a:cs typeface="Times New Roman" pitchFamily="18" charset="0"/>
              </a:rPr>
              <a:t>action : -</a:t>
            </a:r>
          </a:p>
          <a:p>
            <a:pPr marL="0" indent="0">
              <a:buNone/>
            </a:pPr>
            <a:endParaRPr lang="en-US" dirty="0" smtClean="0"/>
          </a:p>
          <a:p>
            <a:pPr marL="457200" lvl="0" indent="-457200">
              <a:buFont typeface="+mj-lt"/>
              <a:buAutoNum type="alphaLcParenR"/>
            </a:pPr>
            <a:r>
              <a:rPr lang="en-US" sz="2200" dirty="0">
                <a:latin typeface="Times New Roman" pitchFamily="18" charset="0"/>
                <a:cs typeface="Times New Roman" pitchFamily="18" charset="0"/>
              </a:rPr>
              <a:t>Every day before class / lecture begins preview the material for 15 – 20 minutes.</a:t>
            </a:r>
          </a:p>
          <a:p>
            <a:pPr marL="457200" indent="-457200">
              <a:buFont typeface="+mj-lt"/>
              <a:buAutoNum type="alphaLcParenR"/>
            </a:pPr>
            <a:r>
              <a:rPr lang="en-US" sz="2200" dirty="0">
                <a:latin typeface="Times New Roman" pitchFamily="18" charset="0"/>
                <a:cs typeface="Times New Roman" pitchFamily="18" charset="0"/>
              </a:rPr>
              <a:t>Attend every lecture. It might look simple but missing classes is the biggest mistake you might make</a:t>
            </a:r>
            <a:r>
              <a:rPr lang="en-US" sz="2200" dirty="0" smtClean="0">
                <a:latin typeface="Times New Roman" pitchFamily="18" charset="0"/>
                <a:cs typeface="Times New Roman" pitchFamily="18" charset="0"/>
              </a:rPr>
              <a:t>.</a:t>
            </a:r>
          </a:p>
          <a:p>
            <a:pPr marL="457200" lvl="0" indent="-457200">
              <a:buFont typeface="+mj-lt"/>
              <a:buAutoNum type="alphaLcParenR"/>
            </a:pPr>
            <a:r>
              <a:rPr lang="en-US" sz="2200" dirty="0">
                <a:latin typeface="Times New Roman" pitchFamily="18" charset="0"/>
                <a:cs typeface="Times New Roman" pitchFamily="18" charset="0"/>
              </a:rPr>
              <a:t>Take good / wise notes. </a:t>
            </a:r>
          </a:p>
          <a:p>
            <a:pPr marL="457200" lvl="0" indent="-457200">
              <a:buFont typeface="+mj-lt"/>
              <a:buAutoNum type="alphaLcParenR"/>
            </a:pPr>
            <a:r>
              <a:rPr lang="en-US" sz="2200" dirty="0">
                <a:latin typeface="Times New Roman" pitchFamily="18" charset="0"/>
                <a:cs typeface="Times New Roman" pitchFamily="18" charset="0"/>
              </a:rPr>
              <a:t>Spend another 20 – 30 minutes after class / lecture going over the notes that you have taken.</a:t>
            </a:r>
          </a:p>
          <a:p>
            <a:pPr marL="457200" indent="-457200">
              <a:buFont typeface="+mj-lt"/>
              <a:buAutoNum type="alphaLcParenR"/>
            </a:pPr>
            <a:r>
              <a:rPr lang="en-US" sz="2200" dirty="0">
                <a:latin typeface="Times New Roman" pitchFamily="18" charset="0"/>
                <a:cs typeface="Times New Roman" pitchFamily="18" charset="0"/>
              </a:rPr>
              <a:t>Use this time to get any confusing points cleared up in your </a:t>
            </a:r>
            <a:r>
              <a:rPr lang="en-US" sz="2200" dirty="0" smtClean="0">
                <a:latin typeface="Times New Roman" pitchFamily="18" charset="0"/>
                <a:cs typeface="Times New Roman" pitchFamily="18" charset="0"/>
              </a:rPr>
              <a:t>head.</a:t>
            </a:r>
          </a:p>
          <a:p>
            <a:pPr marL="457200" lvl="0" indent="-457200">
              <a:buFont typeface="+mj-lt"/>
              <a:buAutoNum type="alphaLcParenR"/>
            </a:pPr>
            <a:r>
              <a:rPr lang="en-US" sz="2200" dirty="0">
                <a:latin typeface="Times New Roman" pitchFamily="18" charset="0"/>
                <a:cs typeface="Times New Roman" pitchFamily="18" charset="0"/>
              </a:rPr>
              <a:t>Once a week , review the material to get a better and a complete view of the information.</a:t>
            </a:r>
          </a:p>
          <a:p>
            <a:pPr marL="0" indent="0">
              <a:buNone/>
            </a:pPr>
            <a:r>
              <a:rPr lang="en-U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p:txBody>
      </p:sp>
    </p:spTree>
    <p:extLst>
      <p:ext uri="{BB962C8B-B14F-4D97-AF65-F5344CB8AC3E}">
        <p14:creationId xmlns:p14="http://schemas.microsoft.com/office/powerpoint/2010/main" xmlns="" val="10702472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r>
              <a:rPr lang="en-US" sz="3600" dirty="0" smtClean="0">
                <a:solidFill>
                  <a:schemeClr val="accent1">
                    <a:lumMod val="75000"/>
                  </a:schemeClr>
                </a:solidFill>
                <a:latin typeface="Monotype Corsiva" pitchFamily="66" charset="0"/>
              </a:rPr>
              <a:t>PREPARING  A  STUDY  SCHEDULE</a:t>
            </a:r>
            <a:endParaRPr lang="en-US" sz="3600"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a:xfrm>
            <a:off x="457200" y="1066800"/>
            <a:ext cx="7467600" cy="5181600"/>
          </a:xfrm>
        </p:spPr>
        <p:txBody>
          <a:bodyPr>
            <a:normAutofit lnSpcReduction="10000"/>
          </a:bodyPr>
          <a:lstStyle/>
          <a:p>
            <a:r>
              <a:rPr lang="en-US" sz="2600" b="1" dirty="0">
                <a:latin typeface="Times New Roman" pitchFamily="18" charset="0"/>
                <a:cs typeface="Times New Roman" pitchFamily="18" charset="0"/>
              </a:rPr>
              <a:t> </a:t>
            </a:r>
            <a:r>
              <a:rPr lang="en-US" sz="2600" dirty="0">
                <a:latin typeface="Times New Roman" pitchFamily="18" charset="0"/>
                <a:cs typeface="Times New Roman" pitchFamily="18" charset="0"/>
              </a:rPr>
              <a:t>First and foremost you will need a examination study plan / schedule. Before that you should ask a few questions for yourself and answer them</a:t>
            </a:r>
            <a:r>
              <a:rPr lang="en-US" sz="2600" dirty="0" smtClean="0">
                <a:latin typeface="Times New Roman" pitchFamily="18" charset="0"/>
                <a:cs typeface="Times New Roman" pitchFamily="18" charset="0"/>
              </a:rPr>
              <a:t>.</a:t>
            </a:r>
          </a:p>
          <a:p>
            <a:pPr marL="0" indent="0">
              <a:buNone/>
            </a:pPr>
            <a:endParaRPr lang="en-US" dirty="0" smtClean="0"/>
          </a:p>
          <a:p>
            <a:pPr lvl="0">
              <a:buFont typeface="Wingdings" pitchFamily="2" charset="2"/>
              <a:buChar char="Ø"/>
            </a:pPr>
            <a:r>
              <a:rPr lang="en-US" sz="2200" dirty="0">
                <a:latin typeface="Times New Roman" pitchFamily="18" charset="0"/>
                <a:cs typeface="Times New Roman" pitchFamily="18" charset="0"/>
              </a:rPr>
              <a:t>What is my schedule like during the week of exam ?</a:t>
            </a:r>
          </a:p>
          <a:p>
            <a:pPr lvl="0">
              <a:buFont typeface="Wingdings" pitchFamily="2" charset="2"/>
              <a:buChar char="Ø"/>
            </a:pPr>
            <a:r>
              <a:rPr lang="en-US" sz="2200" dirty="0">
                <a:latin typeface="Times New Roman" pitchFamily="18" charset="0"/>
                <a:cs typeface="Times New Roman" pitchFamily="18" charset="0"/>
              </a:rPr>
              <a:t>Do I have other exam or papers due ?</a:t>
            </a:r>
          </a:p>
          <a:p>
            <a:pPr lvl="0">
              <a:buFont typeface="Wingdings" pitchFamily="2" charset="2"/>
              <a:buChar char="Ø"/>
            </a:pPr>
            <a:r>
              <a:rPr lang="en-US" sz="2200" dirty="0">
                <a:latin typeface="Times New Roman" pitchFamily="18" charset="0"/>
                <a:cs typeface="Times New Roman" pitchFamily="18" charset="0"/>
              </a:rPr>
              <a:t>Will I have all week to prepare ?</a:t>
            </a:r>
          </a:p>
          <a:p>
            <a:pPr lvl="0">
              <a:buFont typeface="Wingdings" pitchFamily="2" charset="2"/>
              <a:buChar char="Ø"/>
            </a:pPr>
            <a:r>
              <a:rPr lang="en-US" sz="2200" dirty="0">
                <a:latin typeface="Times New Roman" pitchFamily="18" charset="0"/>
                <a:cs typeface="Times New Roman" pitchFamily="18" charset="0"/>
              </a:rPr>
              <a:t>Will I have to study over the weekend ?</a:t>
            </a:r>
          </a:p>
          <a:p>
            <a:pPr lvl="0">
              <a:buFont typeface="Wingdings" pitchFamily="2" charset="2"/>
              <a:buChar char="Ø"/>
            </a:pPr>
            <a:r>
              <a:rPr lang="en-US" sz="2200" dirty="0">
                <a:latin typeface="Times New Roman" pitchFamily="18" charset="0"/>
                <a:cs typeface="Times New Roman" pitchFamily="18" charset="0"/>
              </a:rPr>
              <a:t>How many pages of notes are there ?</a:t>
            </a:r>
          </a:p>
          <a:p>
            <a:pPr lvl="0">
              <a:buFont typeface="Wingdings" pitchFamily="2" charset="2"/>
              <a:buChar char="Ø"/>
            </a:pPr>
            <a:r>
              <a:rPr lang="en-US" sz="2200" dirty="0">
                <a:latin typeface="Times New Roman" pitchFamily="18" charset="0"/>
                <a:cs typeface="Times New Roman" pitchFamily="18" charset="0"/>
              </a:rPr>
              <a:t>How many chapters do I need to cover ?</a:t>
            </a:r>
          </a:p>
          <a:p>
            <a:pPr marL="0" indent="0">
              <a:buNone/>
            </a:pPr>
            <a:endParaRPr lang="en-US" dirty="0" smtClean="0"/>
          </a:p>
          <a:p>
            <a:r>
              <a:rPr lang="en-US" dirty="0">
                <a:latin typeface="Times New Roman" pitchFamily="18" charset="0"/>
                <a:cs typeface="Times New Roman" pitchFamily="18" charset="0"/>
              </a:rPr>
              <a:t>This questions will help you to answer one basic </a:t>
            </a:r>
            <a:r>
              <a:rPr lang="en-US" dirty="0" smtClean="0">
                <a:latin typeface="Times New Roman" pitchFamily="18" charset="0"/>
                <a:cs typeface="Times New Roman" pitchFamily="18" charset="0"/>
              </a:rPr>
              <a:t>one which is , how </a:t>
            </a:r>
            <a:r>
              <a:rPr lang="en-US" dirty="0">
                <a:latin typeface="Times New Roman" pitchFamily="18" charset="0"/>
                <a:cs typeface="Times New Roman" pitchFamily="18" charset="0"/>
              </a:rPr>
              <a:t>much time will I need ? </a:t>
            </a:r>
          </a:p>
        </p:txBody>
      </p:sp>
    </p:spTree>
    <p:extLst>
      <p:ext uri="{BB962C8B-B14F-4D97-AF65-F5344CB8AC3E}">
        <p14:creationId xmlns:p14="http://schemas.microsoft.com/office/powerpoint/2010/main" xmlns="" val="26840749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noAutofit/>
          </a:bodyPr>
          <a:lstStyle/>
          <a:p>
            <a:r>
              <a:rPr lang="en-US" sz="3600" dirty="0" smtClean="0">
                <a:solidFill>
                  <a:schemeClr val="accent1">
                    <a:lumMod val="75000"/>
                  </a:schemeClr>
                </a:solidFill>
                <a:latin typeface="Monotype Corsiva" pitchFamily="66" charset="0"/>
              </a:rPr>
              <a:t>STUDY  METHODS</a:t>
            </a:r>
            <a:endParaRPr lang="en-US" sz="3600"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a:xfrm>
            <a:off x="457200" y="1066800"/>
            <a:ext cx="7772400" cy="5638800"/>
          </a:xfrm>
        </p:spPr>
        <p:txBody>
          <a:bodyPr>
            <a:normAutofit fontScale="92500"/>
          </a:bodyPr>
          <a:lstStyle/>
          <a:p>
            <a:r>
              <a:rPr lang="en-US" sz="2800" dirty="0">
                <a:latin typeface="Times New Roman" pitchFamily="18" charset="0"/>
                <a:cs typeface="Times New Roman" pitchFamily="18" charset="0"/>
              </a:rPr>
              <a:t>Once you have a study schedule it's time to get to work. There is no one way to go about this</a:t>
            </a:r>
            <a:r>
              <a:rPr lang="en-US" sz="2800" dirty="0" smtClean="0">
                <a:latin typeface="Times New Roman" pitchFamily="18" charset="0"/>
                <a:cs typeface="Times New Roman" pitchFamily="18" charset="0"/>
              </a:rPr>
              <a:t>.</a:t>
            </a:r>
            <a:r>
              <a:rPr lang="en-US" sz="2800" dirty="0">
                <a:latin typeface="Times New Roman" pitchFamily="18" charset="0"/>
                <a:cs typeface="Times New Roman" pitchFamily="18" charset="0"/>
              </a:rPr>
              <a:t> Below is a suggested steps of action : </a:t>
            </a:r>
            <a:r>
              <a:rPr lang="en-US" sz="2800" dirty="0" smtClean="0">
                <a:latin typeface="Times New Roman" pitchFamily="18" charset="0"/>
                <a:cs typeface="Times New Roman" pitchFamily="18" charset="0"/>
              </a:rPr>
              <a:t>-</a:t>
            </a:r>
          </a:p>
          <a:p>
            <a:pPr marL="0" indent="0">
              <a:buNone/>
            </a:pPr>
            <a:endParaRPr lang="en-US" dirty="0" smtClean="0"/>
          </a:p>
          <a:p>
            <a:pPr marL="457200" indent="-457200">
              <a:buFont typeface="+mj-lt"/>
              <a:buAutoNum type="arabicParenR"/>
            </a:pPr>
            <a:r>
              <a:rPr lang="en-US" sz="2200" dirty="0">
                <a:latin typeface="Times New Roman" pitchFamily="18" charset="0"/>
                <a:cs typeface="Times New Roman" pitchFamily="18" charset="0"/>
              </a:rPr>
              <a:t>Get a blank piece of paper and list the material you need to study.  Start with big topics and leave room for subtopics</a:t>
            </a:r>
            <a:r>
              <a:rPr lang="en-US" sz="2200" dirty="0" smtClean="0">
                <a:latin typeface="Times New Roman" pitchFamily="18" charset="0"/>
                <a:cs typeface="Times New Roman" pitchFamily="18" charset="0"/>
              </a:rPr>
              <a:t>.</a:t>
            </a:r>
          </a:p>
          <a:p>
            <a:pPr marL="457200" indent="-457200">
              <a:buFont typeface="+mj-lt"/>
              <a:buAutoNum type="arabicParenR"/>
            </a:pPr>
            <a:r>
              <a:rPr lang="en-US" sz="2200" dirty="0">
                <a:latin typeface="Times New Roman" pitchFamily="18" charset="0"/>
                <a:cs typeface="Times New Roman" pitchFamily="18" charset="0"/>
              </a:rPr>
              <a:t>Do this step alone in your quiet study place. Read through each unit and paraphrase the content into smaller </a:t>
            </a:r>
            <a:r>
              <a:rPr lang="en-US" sz="2200" dirty="0" smtClean="0">
                <a:latin typeface="Times New Roman" pitchFamily="18" charset="0"/>
                <a:cs typeface="Times New Roman" pitchFamily="18" charset="0"/>
              </a:rPr>
              <a:t>sections and study each one.</a:t>
            </a:r>
          </a:p>
          <a:p>
            <a:pPr marL="457200" indent="-457200">
              <a:buFont typeface="+mj-lt"/>
              <a:buAutoNum type="arabicParenR"/>
            </a:pPr>
            <a:r>
              <a:rPr lang="en-US" sz="2200" dirty="0">
                <a:latin typeface="Times New Roman" pitchFamily="18" charset="0"/>
                <a:cs typeface="Times New Roman" pitchFamily="18" charset="0"/>
              </a:rPr>
              <a:t>The next step is to work with someone else to clarify anything that is </a:t>
            </a:r>
            <a:r>
              <a:rPr lang="en-US" sz="2200" dirty="0" smtClean="0">
                <a:latin typeface="Times New Roman" pitchFamily="18" charset="0"/>
                <a:cs typeface="Times New Roman" pitchFamily="18" charset="0"/>
              </a:rPr>
              <a:t>confusing , it`s either with your lecturer or with your course mate.</a:t>
            </a:r>
          </a:p>
          <a:p>
            <a:pPr marL="457200" indent="-457200">
              <a:buFont typeface="+mj-lt"/>
              <a:buAutoNum type="arabicParenR"/>
            </a:pPr>
            <a:r>
              <a:rPr lang="en-US" sz="2200" dirty="0">
                <a:latin typeface="Times New Roman" pitchFamily="18" charset="0"/>
                <a:cs typeface="Times New Roman" pitchFamily="18" charset="0"/>
              </a:rPr>
              <a:t>Now it's time to put the information into your brain for retrieval. </a:t>
            </a:r>
            <a:endParaRPr lang="en-US" sz="2200" dirty="0" smtClean="0">
              <a:latin typeface="Times New Roman" pitchFamily="18" charset="0"/>
              <a:cs typeface="Times New Roman" pitchFamily="18" charset="0"/>
            </a:endParaRPr>
          </a:p>
          <a:p>
            <a:pPr marL="457200" indent="-457200">
              <a:buFont typeface="+mj-lt"/>
              <a:buAutoNum type="arabicParenR"/>
            </a:pPr>
            <a:r>
              <a:rPr lang="en-US" sz="2200" dirty="0">
                <a:latin typeface="Times New Roman" pitchFamily="18" charset="0"/>
                <a:cs typeface="Times New Roman" pitchFamily="18" charset="0"/>
              </a:rPr>
              <a:t>If the previous steps went well then all you have left is to work on weak areas and a general overview of the material.</a:t>
            </a:r>
          </a:p>
          <a:p>
            <a:endParaRPr lang="en-US" dirty="0"/>
          </a:p>
        </p:txBody>
      </p:sp>
    </p:spTree>
    <p:extLst>
      <p:ext uri="{BB962C8B-B14F-4D97-AF65-F5344CB8AC3E}">
        <p14:creationId xmlns:p14="http://schemas.microsoft.com/office/powerpoint/2010/main" xmlns="" val="2112366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r>
              <a:rPr lang="en-US" sz="3600" dirty="0" smtClean="0">
                <a:solidFill>
                  <a:schemeClr val="accent1">
                    <a:lumMod val="75000"/>
                  </a:schemeClr>
                </a:solidFill>
                <a:latin typeface="Monotype Corsiva" pitchFamily="66" charset="0"/>
              </a:rPr>
              <a:t>PAST  EXAMINATION  PAPERS</a:t>
            </a:r>
            <a:endParaRPr lang="en-US" sz="3600"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p:txBody>
          <a:bodyPr/>
          <a:lstStyle/>
          <a:p>
            <a:r>
              <a:rPr lang="en-US" dirty="0" smtClean="0">
                <a:latin typeface="Times New Roman" pitchFamily="18" charset="0"/>
                <a:cs typeface="Times New Roman" pitchFamily="18" charset="0"/>
              </a:rPr>
              <a:t>Using </a:t>
            </a:r>
            <a:r>
              <a:rPr lang="en-US" dirty="0">
                <a:latin typeface="Times New Roman" pitchFamily="18" charset="0"/>
                <a:cs typeface="Times New Roman" pitchFamily="18" charset="0"/>
              </a:rPr>
              <a:t>past examination papers is very useful strategy for your revision </a:t>
            </a:r>
            <a:r>
              <a:rPr lang="en-US" dirty="0" err="1">
                <a:latin typeface="Times New Roman" pitchFamily="18" charset="0"/>
                <a:cs typeface="Times New Roman" pitchFamily="18" charset="0"/>
              </a:rPr>
              <a:t>programme</a:t>
            </a:r>
            <a:r>
              <a:rPr lang="en-US" dirty="0">
                <a:latin typeface="Times New Roman" pitchFamily="18" charset="0"/>
                <a:cs typeface="Times New Roman" pitchFamily="18" charset="0"/>
              </a:rPr>
              <a:t>. Past examination papers allow you to test your knowledge, in depth on real degree questions. Trying to answer these degree questions can identify areas of weakness allowing you to revise areas you may otherwise have overlooked</a:t>
            </a:r>
            <a:r>
              <a:rPr lang="en-US" dirty="0" smtClean="0">
                <a:latin typeface="Times New Roman" pitchFamily="18" charset="0"/>
                <a:cs typeface="Times New Roman" pitchFamily="18" charset="0"/>
              </a:rPr>
              <a:t>.</a:t>
            </a:r>
          </a:p>
          <a:p>
            <a:pPr marL="0" indent="0">
              <a:buNone/>
            </a:pPr>
            <a:r>
              <a:rPr lang="en-US" dirty="0" smtClean="0">
                <a:latin typeface="Times New Roman" pitchFamily="18" charset="0"/>
                <a:cs typeface="Times New Roman" pitchFamily="18" charset="0"/>
              </a:rPr>
              <a:t>   </a:t>
            </a:r>
          </a:p>
          <a:p>
            <a:r>
              <a:rPr lang="en-US" dirty="0">
                <a:latin typeface="Times New Roman" pitchFamily="18" charset="0"/>
                <a:cs typeface="Times New Roman" pitchFamily="18" charset="0"/>
              </a:rPr>
              <a:t>Past examination papers will give a good indication of the level of difficulty you’re likely to experience in the actual examination. Often you will also see that in different years the papers revolve around specific key points and themes.</a:t>
            </a:r>
            <a:endParaRPr lang="en-US" b="1" dirty="0">
              <a:latin typeface="Times New Roman" pitchFamily="18" charset="0"/>
              <a:cs typeface="Times New Roman" pitchFamily="18" charset="0"/>
            </a:endParaRPr>
          </a:p>
          <a:p>
            <a:pPr marL="0" indent="0">
              <a:buNone/>
            </a:pPr>
            <a:endParaRPr lang="en-US" dirty="0"/>
          </a:p>
        </p:txBody>
      </p:sp>
    </p:spTree>
    <p:extLst>
      <p:ext uri="{BB962C8B-B14F-4D97-AF65-F5344CB8AC3E}">
        <p14:creationId xmlns:p14="http://schemas.microsoft.com/office/powerpoint/2010/main" xmlns="" val="36021156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1143000"/>
          </a:xfrm>
        </p:spPr>
        <p:txBody>
          <a:bodyPr>
            <a:noAutofit/>
          </a:bodyPr>
          <a:lstStyle/>
          <a:p>
            <a:r>
              <a:rPr lang="en-US" sz="3600" dirty="0" smtClean="0">
                <a:solidFill>
                  <a:schemeClr val="accent1">
                    <a:lumMod val="75000"/>
                  </a:schemeClr>
                </a:solidFill>
                <a:latin typeface="Monotype Corsiva" pitchFamily="66" charset="0"/>
              </a:rPr>
              <a:t>REVISION  TIMETABLE  FOR  PAST EXAMINATION  PAPERS</a:t>
            </a:r>
            <a:endParaRPr lang="en-US" sz="3600"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a:xfrm>
            <a:off x="457200" y="1447800"/>
            <a:ext cx="7467600" cy="5026152"/>
          </a:xfrm>
        </p:spPr>
        <p:txBody>
          <a:bodyPr>
            <a:normAutofit/>
          </a:bodyPr>
          <a:lstStyle/>
          <a:p>
            <a:r>
              <a:rPr lang="en-US" dirty="0">
                <a:latin typeface="Times New Roman" pitchFamily="18" charset="0"/>
                <a:cs typeface="Times New Roman" pitchFamily="18" charset="0"/>
              </a:rPr>
              <a:t>Use a blank timetable and prepare your own study schedule for a set of examinations </a:t>
            </a:r>
            <a:r>
              <a:rPr lang="en-US" dirty="0" err="1" smtClean="0">
                <a:latin typeface="Times New Roman" pitchFamily="18" charset="0"/>
                <a:cs typeface="Times New Roman" pitchFamily="18" charset="0"/>
              </a:rPr>
              <a:t>papers.It</a:t>
            </a:r>
            <a:r>
              <a:rPr lang="en-US" dirty="0" smtClean="0">
                <a:latin typeface="Times New Roman" pitchFamily="18" charset="0"/>
                <a:cs typeface="Times New Roman" pitchFamily="18" charset="0"/>
              </a:rPr>
              <a:t> should include the following :-</a:t>
            </a:r>
          </a:p>
          <a:p>
            <a:pPr marL="0" indent="0">
              <a:buNone/>
            </a:pPr>
            <a:endParaRPr lang="en-US" dirty="0" smtClean="0"/>
          </a:p>
          <a:p>
            <a:pPr>
              <a:buFont typeface="Wingdings" pitchFamily="2" charset="2"/>
              <a:buChar char="v"/>
            </a:pPr>
            <a:r>
              <a:rPr lang="en-US" sz="2000" dirty="0">
                <a:latin typeface="Times New Roman" pitchFamily="18" charset="0"/>
                <a:cs typeface="Times New Roman" pitchFamily="18" charset="0"/>
              </a:rPr>
              <a:t>A selection of the key topics you will need to revise in each </a:t>
            </a:r>
            <a:r>
              <a:rPr lang="en-US" sz="2000" dirty="0" smtClean="0">
                <a:latin typeface="Times New Roman" pitchFamily="18" charset="0"/>
                <a:cs typeface="Times New Roman" pitchFamily="18" charset="0"/>
              </a:rPr>
              <a:t>subject</a:t>
            </a:r>
          </a:p>
          <a:p>
            <a:pPr>
              <a:buFont typeface="Wingdings" pitchFamily="2" charset="2"/>
              <a:buChar char="v"/>
            </a:pPr>
            <a:r>
              <a:rPr lang="en-US" sz="2000" dirty="0">
                <a:latin typeface="Times New Roman" pitchFamily="18" charset="0"/>
                <a:cs typeface="Times New Roman" pitchFamily="18" charset="0"/>
              </a:rPr>
              <a:t>An assessment of how much time you will need to spend on each </a:t>
            </a:r>
            <a:r>
              <a:rPr lang="en-US" sz="2000" dirty="0" smtClean="0">
                <a:latin typeface="Times New Roman" pitchFamily="18" charset="0"/>
                <a:cs typeface="Times New Roman" pitchFamily="18" charset="0"/>
              </a:rPr>
              <a:t>topic</a:t>
            </a:r>
          </a:p>
          <a:p>
            <a:pPr lvl="0">
              <a:buFont typeface="Wingdings" pitchFamily="2" charset="2"/>
              <a:buChar char="v"/>
            </a:pPr>
            <a:r>
              <a:rPr lang="en-US" sz="2000" dirty="0">
                <a:latin typeface="Times New Roman" pitchFamily="18" charset="0"/>
                <a:cs typeface="Times New Roman" pitchFamily="18" charset="0"/>
              </a:rPr>
              <a:t>An estimation, based on how much needs to be </a:t>
            </a:r>
            <a:r>
              <a:rPr lang="en-US" sz="2000" dirty="0" smtClean="0">
                <a:latin typeface="Times New Roman" pitchFamily="18" charset="0"/>
                <a:cs typeface="Times New Roman" pitchFamily="18" charset="0"/>
              </a:rPr>
              <a:t>covered and </a:t>
            </a:r>
            <a:r>
              <a:rPr lang="en-US" sz="2000" dirty="0">
                <a:latin typeface="Times New Roman" pitchFamily="18" charset="0"/>
                <a:cs typeface="Times New Roman" pitchFamily="18" charset="0"/>
              </a:rPr>
              <a:t>how much time you will need to study each day</a:t>
            </a:r>
            <a:r>
              <a:rPr lang="en-US" sz="2000" dirty="0" smtClean="0">
                <a:latin typeface="Times New Roman" pitchFamily="18" charset="0"/>
                <a:cs typeface="Times New Roman" pitchFamily="18" charset="0"/>
              </a:rPr>
              <a:t>.</a:t>
            </a:r>
          </a:p>
          <a:p>
            <a:pPr lvl="0">
              <a:buFont typeface="Wingdings" pitchFamily="2" charset="2"/>
              <a:buChar char="v"/>
            </a:pPr>
            <a:r>
              <a:rPr lang="en-US" sz="2000" dirty="0">
                <a:latin typeface="Times New Roman" pitchFamily="18" charset="0"/>
                <a:cs typeface="Times New Roman" pitchFamily="18" charset="0"/>
              </a:rPr>
              <a:t>A scheduled time to study each day. </a:t>
            </a:r>
            <a:endParaRPr lang="en-US" sz="2000" dirty="0" smtClean="0">
              <a:latin typeface="Times New Roman" pitchFamily="18" charset="0"/>
              <a:cs typeface="Times New Roman" pitchFamily="18" charset="0"/>
            </a:endParaRPr>
          </a:p>
          <a:p>
            <a:pPr>
              <a:buFont typeface="Wingdings" pitchFamily="2" charset="2"/>
              <a:buChar char="v"/>
            </a:pPr>
            <a:r>
              <a:rPr lang="en-US" sz="2000" dirty="0">
                <a:latin typeface="Times New Roman" pitchFamily="18" charset="0"/>
                <a:cs typeface="Times New Roman" pitchFamily="18" charset="0"/>
              </a:rPr>
              <a:t>Include scheduled time for leisure activities and rest.</a:t>
            </a:r>
          </a:p>
          <a:p>
            <a:pPr marL="0" lvl="0" indent="0">
              <a:buNone/>
            </a:pPr>
            <a:endParaRPr lang="en-US" dirty="0"/>
          </a:p>
          <a:p>
            <a:pPr>
              <a:buFont typeface="Wingdings" pitchFamily="2" charset="2"/>
              <a:buChar char="v"/>
            </a:pPr>
            <a:endParaRPr lang="en-US" dirty="0"/>
          </a:p>
        </p:txBody>
      </p:sp>
    </p:spTree>
    <p:extLst>
      <p:ext uri="{BB962C8B-B14F-4D97-AF65-F5344CB8AC3E}">
        <p14:creationId xmlns:p14="http://schemas.microsoft.com/office/powerpoint/2010/main" xmlns="" val="986758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chemeClr val="accent1">
                    <a:lumMod val="75000"/>
                  </a:schemeClr>
                </a:solidFill>
                <a:latin typeface="Monotype Corsiva" pitchFamily="66" charset="0"/>
              </a:rPr>
              <a:t>EXAMINATION  DAY</a:t>
            </a:r>
            <a:endParaRPr lang="en-US" sz="3600"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p:txBody>
          <a:bodyPr/>
          <a:lstStyle/>
          <a:p>
            <a:endParaRPr lang="en-US" dirty="0" smtClean="0"/>
          </a:p>
          <a:p>
            <a:endParaRPr lang="en-US" dirty="0"/>
          </a:p>
          <a:p>
            <a:r>
              <a:rPr lang="en-US" dirty="0" smtClean="0"/>
              <a:t>You </a:t>
            </a:r>
            <a:r>
              <a:rPr lang="en-US" dirty="0"/>
              <a:t>all feel some degree of anxiety upon discovering that you will be taking an examination. How could you not? Having someone other than your lecturer to invigilate is a scary notion</a:t>
            </a:r>
            <a:r>
              <a:rPr lang="en-US" dirty="0" smtClean="0"/>
              <a:t>.</a:t>
            </a:r>
            <a:endParaRPr lang="en-US" dirty="0"/>
          </a:p>
        </p:txBody>
      </p:sp>
    </p:spTree>
    <p:extLst>
      <p:ext uri="{BB962C8B-B14F-4D97-AF65-F5344CB8AC3E}">
        <p14:creationId xmlns:p14="http://schemas.microsoft.com/office/powerpoint/2010/main" xmlns="" val="355301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Autofit/>
          </a:bodyPr>
          <a:lstStyle/>
          <a:p>
            <a:r>
              <a:rPr lang="en-US" sz="3600" dirty="0" smtClean="0">
                <a:solidFill>
                  <a:schemeClr val="accent1">
                    <a:lumMod val="75000"/>
                  </a:schemeClr>
                </a:solidFill>
                <a:latin typeface="Monotype Corsiva" pitchFamily="66" charset="0"/>
              </a:rPr>
              <a:t>EXAMINATION  DAY  TIPS</a:t>
            </a:r>
            <a:endParaRPr lang="en-US" sz="3600" dirty="0">
              <a:solidFill>
                <a:schemeClr val="accent1">
                  <a:lumMod val="75000"/>
                </a:schemeClr>
              </a:solidFill>
              <a:latin typeface="Monotype Corsiva" pitchFamily="66" charset="0"/>
            </a:endParaRPr>
          </a:p>
        </p:txBody>
      </p:sp>
      <p:sp>
        <p:nvSpPr>
          <p:cNvPr id="3" name="Content Placeholder 2"/>
          <p:cNvSpPr>
            <a:spLocks noGrp="1"/>
          </p:cNvSpPr>
          <p:nvPr>
            <p:ph sz="quarter" idx="1"/>
          </p:nvPr>
        </p:nvSpPr>
        <p:spPr>
          <a:xfrm>
            <a:off x="457200" y="990600"/>
            <a:ext cx="7467600" cy="5715000"/>
          </a:xfrm>
        </p:spPr>
        <p:txBody>
          <a:bodyPr>
            <a:normAutofit fontScale="77500" lnSpcReduction="20000"/>
          </a:bodyPr>
          <a:lstStyle/>
          <a:p>
            <a:r>
              <a:rPr lang="en-US" sz="3400" dirty="0">
                <a:latin typeface="Times New Roman" pitchFamily="18" charset="0"/>
                <a:cs typeface="Times New Roman" pitchFamily="18" charset="0"/>
              </a:rPr>
              <a:t> </a:t>
            </a:r>
            <a:r>
              <a:rPr lang="en-US" sz="2900" dirty="0">
                <a:latin typeface="Times New Roman" pitchFamily="18" charset="0"/>
                <a:cs typeface="Times New Roman" pitchFamily="18" charset="0"/>
              </a:rPr>
              <a:t>Not everyone may need additional support in this area but it is worthwhile spending some time </a:t>
            </a:r>
            <a:r>
              <a:rPr lang="en-US" sz="2900" dirty="0" err="1">
                <a:latin typeface="Times New Roman" pitchFamily="18" charset="0"/>
                <a:cs typeface="Times New Roman" pitchFamily="18" charset="0"/>
              </a:rPr>
              <a:t>familiarising</a:t>
            </a:r>
            <a:r>
              <a:rPr lang="en-US" sz="2900" dirty="0">
                <a:latin typeface="Times New Roman" pitchFamily="18" charset="0"/>
                <a:cs typeface="Times New Roman" pitchFamily="18" charset="0"/>
              </a:rPr>
              <a:t> yourself with these stress reducing strategies. This are the following tips </a:t>
            </a:r>
            <a:r>
              <a:rPr lang="en-US" sz="2900" dirty="0" smtClean="0">
                <a:latin typeface="Times New Roman" pitchFamily="18" charset="0"/>
                <a:cs typeface="Times New Roman" pitchFamily="18" charset="0"/>
              </a:rPr>
              <a:t>:-</a:t>
            </a:r>
          </a:p>
          <a:p>
            <a:pPr marL="0" indent="0">
              <a:buNone/>
            </a:pPr>
            <a:endParaRPr lang="en-US" dirty="0" smtClean="0"/>
          </a:p>
          <a:p>
            <a:pPr lvl="0">
              <a:buFont typeface="Wingdings" pitchFamily="2" charset="2"/>
              <a:buChar char="Ø"/>
            </a:pPr>
            <a:r>
              <a:rPr lang="en-US" sz="2300" dirty="0">
                <a:latin typeface="Times New Roman" pitchFamily="18" charset="0"/>
                <a:cs typeface="Times New Roman" pitchFamily="18" charset="0"/>
              </a:rPr>
              <a:t>Relax and get a good night’s sleep the night before</a:t>
            </a:r>
            <a:r>
              <a:rPr lang="en-US" sz="2300" dirty="0" smtClean="0">
                <a:latin typeface="Times New Roman" pitchFamily="18" charset="0"/>
                <a:cs typeface="Times New Roman" pitchFamily="18" charset="0"/>
              </a:rPr>
              <a:t>.</a:t>
            </a:r>
            <a:endParaRPr lang="en-US" sz="2300" dirty="0">
              <a:latin typeface="Times New Roman" pitchFamily="18" charset="0"/>
              <a:cs typeface="Times New Roman" pitchFamily="18" charset="0"/>
            </a:endParaRPr>
          </a:p>
          <a:p>
            <a:pPr>
              <a:buFont typeface="Wingdings" pitchFamily="2" charset="2"/>
              <a:buChar char="Ø"/>
            </a:pPr>
            <a:r>
              <a:rPr lang="en-US" sz="2300" dirty="0">
                <a:latin typeface="Times New Roman" pitchFamily="18" charset="0"/>
                <a:cs typeface="Times New Roman" pitchFamily="18" charset="0"/>
              </a:rPr>
              <a:t>Prepare yourself the night before. Organize pencils, pens, a calculator, a bottle of water and earplugs</a:t>
            </a:r>
            <a:r>
              <a:rPr lang="en-US" sz="2300" dirty="0" smtClean="0">
                <a:latin typeface="Times New Roman" pitchFamily="18" charset="0"/>
                <a:cs typeface="Times New Roman" pitchFamily="18" charset="0"/>
              </a:rPr>
              <a:t>.</a:t>
            </a:r>
          </a:p>
          <a:p>
            <a:pPr lvl="0">
              <a:buFont typeface="Wingdings" pitchFamily="2" charset="2"/>
              <a:buChar char="Ø"/>
            </a:pPr>
            <a:r>
              <a:rPr lang="en-US" sz="2300" dirty="0" smtClean="0">
                <a:latin typeface="Times New Roman" pitchFamily="18" charset="0"/>
                <a:cs typeface="Times New Roman" pitchFamily="18" charset="0"/>
              </a:rPr>
              <a:t>Eat </a:t>
            </a:r>
            <a:r>
              <a:rPr lang="en-US" sz="2300" dirty="0">
                <a:latin typeface="Times New Roman" pitchFamily="18" charset="0"/>
                <a:cs typeface="Times New Roman" pitchFamily="18" charset="0"/>
              </a:rPr>
              <a:t>breakfast. It is essential for the energy you’ll need for the test.</a:t>
            </a:r>
          </a:p>
          <a:p>
            <a:pPr>
              <a:buFont typeface="Wingdings" pitchFamily="2" charset="2"/>
              <a:buChar char="Ø"/>
            </a:pPr>
            <a:r>
              <a:rPr lang="en-US" sz="2300" dirty="0" smtClean="0">
                <a:latin typeface="Times New Roman" pitchFamily="18" charset="0"/>
                <a:cs typeface="Times New Roman" pitchFamily="18" charset="0"/>
              </a:rPr>
              <a:t>Give </a:t>
            </a:r>
            <a:r>
              <a:rPr lang="en-US" sz="2300" dirty="0">
                <a:latin typeface="Times New Roman" pitchFamily="18" charset="0"/>
                <a:cs typeface="Times New Roman" pitchFamily="18" charset="0"/>
              </a:rPr>
              <a:t>yourself plenty of time to arrive calmly at the examination hall</a:t>
            </a:r>
            <a:r>
              <a:rPr lang="en-US" sz="2300" dirty="0" smtClean="0">
                <a:latin typeface="Times New Roman" pitchFamily="18" charset="0"/>
                <a:cs typeface="Times New Roman" pitchFamily="18" charset="0"/>
              </a:rPr>
              <a:t>.</a:t>
            </a:r>
          </a:p>
          <a:p>
            <a:pPr lvl="0">
              <a:buFont typeface="Wingdings" pitchFamily="2" charset="2"/>
              <a:buChar char="Ø"/>
            </a:pPr>
            <a:r>
              <a:rPr lang="en-US" sz="2300" dirty="0" smtClean="0">
                <a:latin typeface="Times New Roman" pitchFamily="18" charset="0"/>
                <a:cs typeface="Times New Roman" pitchFamily="18" charset="0"/>
              </a:rPr>
              <a:t>Sit </a:t>
            </a:r>
            <a:r>
              <a:rPr lang="en-US" sz="2300" dirty="0">
                <a:latin typeface="Times New Roman" pitchFamily="18" charset="0"/>
                <a:cs typeface="Times New Roman" pitchFamily="18" charset="0"/>
              </a:rPr>
              <a:t>down on a bench and take some deep breaths.</a:t>
            </a:r>
          </a:p>
          <a:p>
            <a:pPr lvl="0">
              <a:buFont typeface="Wingdings" pitchFamily="2" charset="2"/>
              <a:buChar char="Ø"/>
            </a:pPr>
            <a:r>
              <a:rPr lang="en-US" sz="2300" dirty="0" smtClean="0">
                <a:latin typeface="Times New Roman" pitchFamily="18" charset="0"/>
                <a:cs typeface="Times New Roman" pitchFamily="18" charset="0"/>
              </a:rPr>
              <a:t>Do </a:t>
            </a:r>
            <a:r>
              <a:rPr lang="en-US" sz="2300" dirty="0">
                <a:latin typeface="Times New Roman" pitchFamily="18" charset="0"/>
                <a:cs typeface="Times New Roman" pitchFamily="18" charset="0"/>
              </a:rPr>
              <a:t>not study on the examination day.</a:t>
            </a:r>
          </a:p>
          <a:p>
            <a:pPr lvl="0">
              <a:buFont typeface="Wingdings" pitchFamily="2" charset="2"/>
              <a:buChar char="Ø"/>
            </a:pPr>
            <a:r>
              <a:rPr lang="en-US" sz="2300" dirty="0" smtClean="0">
                <a:latin typeface="Times New Roman" pitchFamily="18" charset="0"/>
                <a:cs typeface="Times New Roman" pitchFamily="18" charset="0"/>
              </a:rPr>
              <a:t>Don’t </a:t>
            </a:r>
            <a:r>
              <a:rPr lang="en-US" sz="2300" dirty="0">
                <a:latin typeface="Times New Roman" pitchFamily="18" charset="0"/>
                <a:cs typeface="Times New Roman" pitchFamily="18" charset="0"/>
              </a:rPr>
              <a:t>panic if you seem to forget something. It’s normal when you are nervous. It’ll come to you in the test.</a:t>
            </a:r>
          </a:p>
          <a:p>
            <a:pPr>
              <a:buFont typeface="Wingdings" pitchFamily="2" charset="2"/>
              <a:buChar char="Ø"/>
            </a:pPr>
            <a:r>
              <a:rPr lang="en-US" sz="2300" dirty="0" smtClean="0">
                <a:latin typeface="Times New Roman" pitchFamily="18" charset="0"/>
                <a:cs typeface="Times New Roman" pitchFamily="18" charset="0"/>
              </a:rPr>
              <a:t>When </a:t>
            </a:r>
            <a:r>
              <a:rPr lang="en-US" sz="2300" dirty="0">
                <a:latin typeface="Times New Roman" pitchFamily="18" charset="0"/>
                <a:cs typeface="Times New Roman" pitchFamily="18" charset="0"/>
              </a:rPr>
              <a:t>the examination paper is given to you, write down on an extra sheet of paper, any </a:t>
            </a:r>
            <a:r>
              <a:rPr lang="en-US" sz="2300" dirty="0" smtClean="0">
                <a:latin typeface="Times New Roman" pitchFamily="18" charset="0"/>
                <a:cs typeface="Times New Roman" pitchFamily="18" charset="0"/>
              </a:rPr>
              <a:t>formulas.</a:t>
            </a:r>
          </a:p>
          <a:p>
            <a:pPr>
              <a:buFont typeface="Wingdings" pitchFamily="2" charset="2"/>
              <a:buChar char="Ø"/>
            </a:pPr>
            <a:r>
              <a:rPr lang="en-US" sz="2300" dirty="0" smtClean="0">
                <a:latin typeface="Times New Roman" pitchFamily="18" charset="0"/>
                <a:cs typeface="Times New Roman" pitchFamily="18" charset="0"/>
              </a:rPr>
              <a:t>Try </a:t>
            </a:r>
            <a:r>
              <a:rPr lang="en-US" sz="2300" dirty="0">
                <a:latin typeface="Times New Roman" pitchFamily="18" charset="0"/>
                <a:cs typeface="Times New Roman" pitchFamily="18" charset="0"/>
              </a:rPr>
              <a:t>to pace </a:t>
            </a:r>
            <a:r>
              <a:rPr lang="en-US" sz="2300" dirty="0" smtClean="0">
                <a:latin typeface="Times New Roman" pitchFamily="18" charset="0"/>
                <a:cs typeface="Times New Roman" pitchFamily="18" charset="0"/>
              </a:rPr>
              <a:t>yourself.</a:t>
            </a:r>
          </a:p>
          <a:p>
            <a:pPr>
              <a:buFont typeface="Wingdings" pitchFamily="2" charset="2"/>
              <a:buChar char="Ø"/>
            </a:pPr>
            <a:r>
              <a:rPr lang="en-US" sz="2300" dirty="0" smtClean="0">
                <a:latin typeface="Times New Roman" pitchFamily="18" charset="0"/>
                <a:cs typeface="Times New Roman" pitchFamily="18" charset="0"/>
              </a:rPr>
              <a:t>If </a:t>
            </a:r>
            <a:r>
              <a:rPr lang="en-US" sz="2300" dirty="0">
                <a:latin typeface="Times New Roman" pitchFamily="18" charset="0"/>
                <a:cs typeface="Times New Roman" pitchFamily="18" charset="0"/>
              </a:rPr>
              <a:t>you don’t know a question, skip it and come back to it later</a:t>
            </a:r>
            <a:r>
              <a:rPr lang="en-US" sz="2300" dirty="0" smtClean="0">
                <a:latin typeface="Times New Roman" pitchFamily="18" charset="0"/>
                <a:cs typeface="Times New Roman" pitchFamily="18" charset="0"/>
              </a:rPr>
              <a:t>.</a:t>
            </a:r>
          </a:p>
          <a:p>
            <a:pPr lvl="0">
              <a:buFont typeface="Wingdings" pitchFamily="2" charset="2"/>
              <a:buChar char="Ø"/>
            </a:pPr>
            <a:r>
              <a:rPr lang="en-US" sz="2300" dirty="0" smtClean="0">
                <a:latin typeface="Times New Roman" pitchFamily="18" charset="0"/>
                <a:cs typeface="Times New Roman" pitchFamily="18" charset="0"/>
              </a:rPr>
              <a:t>After </a:t>
            </a:r>
            <a:r>
              <a:rPr lang="en-US" sz="2300" dirty="0">
                <a:latin typeface="Times New Roman" pitchFamily="18" charset="0"/>
                <a:cs typeface="Times New Roman" pitchFamily="18" charset="0"/>
              </a:rPr>
              <a:t>the test, let it go. Stop thinking about it and do something to reward yourself.</a:t>
            </a:r>
          </a:p>
          <a:p>
            <a:pPr>
              <a:buFont typeface="Wingdings" pitchFamily="2" charset="2"/>
              <a:buChar char="Ø"/>
            </a:pPr>
            <a:endParaRPr lang="en-US" dirty="0" smtClean="0"/>
          </a:p>
          <a:p>
            <a:pPr>
              <a:buFont typeface="Wingdings" pitchFamily="2" charset="2"/>
              <a:buChar char="Ø"/>
            </a:pPr>
            <a:endParaRPr lang="en-US" dirty="0"/>
          </a:p>
          <a:p>
            <a:pPr marL="0" indent="0">
              <a:buNone/>
            </a:pPr>
            <a:endParaRPr lang="en-US" dirty="0"/>
          </a:p>
        </p:txBody>
      </p:sp>
    </p:spTree>
    <p:extLst>
      <p:ext uri="{BB962C8B-B14F-4D97-AF65-F5344CB8AC3E}">
        <p14:creationId xmlns:p14="http://schemas.microsoft.com/office/powerpoint/2010/main" xmlns="" val="308990637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208</TotalTime>
  <Words>888</Words>
  <Application>Microsoft Office PowerPoint</Application>
  <PresentationFormat>On-screen Show (4:3)</PresentationFormat>
  <Paragraphs>82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Slide 1</vt:lpstr>
      <vt:lpstr>INTRODUCTION</vt:lpstr>
      <vt:lpstr>Initial preparation</vt:lpstr>
      <vt:lpstr>PREPARING  A  STUDY  SCHEDULE</vt:lpstr>
      <vt:lpstr>STUDY  METHODS</vt:lpstr>
      <vt:lpstr>PAST  EXAMINATION  PAPERS</vt:lpstr>
      <vt:lpstr>REVISION  TIMETABLE  FOR  PAST EXAMINATION  PAPERS</vt:lpstr>
      <vt:lpstr>EXAMINATION  DAY</vt:lpstr>
      <vt:lpstr>EXAMINATION  DAY  TIPS</vt:lpstr>
      <vt:lpstr>EXAMINATION  INSTRUCTIONS</vt:lpstr>
      <vt:lpstr>EXAMINATION  QUESTIONS</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Bakri</cp:lastModifiedBy>
  <cp:revision>17</cp:revision>
  <dcterms:created xsi:type="dcterms:W3CDTF">2014-11-17T19:29:46Z</dcterms:created>
  <dcterms:modified xsi:type="dcterms:W3CDTF">2015-01-15T03:49:00Z</dcterms:modified>
</cp:coreProperties>
</file>